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30"/>
  </p:notesMasterIdLst>
  <p:sldIdLst>
    <p:sldId id="317" r:id="rId2"/>
    <p:sldId id="323" r:id="rId3"/>
    <p:sldId id="353" r:id="rId4"/>
    <p:sldId id="355" r:id="rId5"/>
    <p:sldId id="324" r:id="rId6"/>
    <p:sldId id="308" r:id="rId7"/>
    <p:sldId id="265" r:id="rId8"/>
    <p:sldId id="266" r:id="rId9"/>
    <p:sldId id="264" r:id="rId10"/>
    <p:sldId id="268" r:id="rId11"/>
    <p:sldId id="339" r:id="rId12"/>
    <p:sldId id="347" r:id="rId13"/>
    <p:sldId id="357" r:id="rId14"/>
    <p:sldId id="348" r:id="rId15"/>
    <p:sldId id="332" r:id="rId16"/>
    <p:sldId id="276" r:id="rId17"/>
    <p:sldId id="277" r:id="rId18"/>
    <p:sldId id="350" r:id="rId19"/>
    <p:sldId id="358" r:id="rId20"/>
    <p:sldId id="278" r:id="rId21"/>
    <p:sldId id="280" r:id="rId22"/>
    <p:sldId id="360" r:id="rId23"/>
    <p:sldId id="362" r:id="rId24"/>
    <p:sldId id="329" r:id="rId25"/>
    <p:sldId id="281" r:id="rId26"/>
    <p:sldId id="314" r:id="rId27"/>
    <p:sldId id="352" r:id="rId28"/>
    <p:sldId id="36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FF"/>
    <a:srgbClr val="CCFF33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 varScale="1">
        <p:scale>
          <a:sx n="62" d="100"/>
          <a:sy n="62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031842-6EE8-4B7F-9278-0E9B38E3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F73EB1-CFAE-4114-BEAB-8146617764D1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450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02EA66-026C-44BA-904A-F434B784A999}" type="slidenum">
              <a:rPr lang="ru-RU" sz="1200">
                <a:latin typeface="Arial" charset="0"/>
              </a:rPr>
              <a:pPr algn="r"/>
              <a:t>27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8A435-1E69-4DFD-B798-5E048EA093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E2DF1-4737-4A51-B791-79935582FB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6FEC-9526-4FA4-910A-4D4B2874B0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9B12-BEC8-47C0-B19A-4C3EC2BF3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4E708CB-7C2E-4AAC-8026-D1EE59EF30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0E52B-6117-44BC-B435-649B5AC5F0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764A4-D272-49CC-983C-88D1B5A36B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CE084-D751-41DE-B2E6-76D2ACC50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0EDB1-6382-43DF-B281-CC408AC6C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37CF3-EDC8-4971-A43A-27ECDA7EC0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285C38-EC49-46B4-80A3-FB6CD26B2F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C11BFD-0F48-456B-8297-11E1346584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89BA2F-F668-45BD-8765-404F31B62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file:///I:\&#1091;&#1088;&#1086;&#1082;%201%20&#1086;&#1082;&#1088;.%20%203%20&#1082;&#1083;\stol.m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5;&#1086;&#1083;&#1082;&#1086;&#1074;&#1086;&#1076;&#1094;&#1099;%20&#1074;&#1086;&#1081;&#1085;&#1099;.ppt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4;&#1090;&#1082;&#1088;&#1099;&#1090;&#1099;&#1081;%20&#1091;&#1088;&#1086;&#1082;%20&#1054;&#1052;%2009.04.14\&#1043;&#1054;&#1058;&#1054;&#1042;&#1067;&#1049;%20&#1059;&#1056;&#1054;&#1050;\Metronom_-_Minuta_molchaniya_(get-tune.net).mp3" TargetMode="External"/><Relationship Id="rId6" Type="http://schemas.openxmlformats.org/officeDocument/2006/relationships/image" Target="../media/image34.gif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4;&#1090;&#1082;&#1088;&#1099;&#1090;&#1099;&#1081;%20&#1091;&#1088;&#1086;&#1082;%20&#1054;&#1052;%2009.04.14\&#1043;&#1054;&#1058;&#1054;&#1042;&#1067;&#1049;%20&#1059;&#1056;&#1054;&#1050;\vd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3.png"/><Relationship Id="rId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43;&#1054;&#1058;&#1054;&#1042;&#1067;&#1049;%20&#1059;&#1056;&#1054;&#1050;\&#1057;&#1074;&#1103;&#1097;&#1077;&#1085;&#1085;&#1072;&#1103;%20&#1074;&#1086;&#1081;&#1085;&#1072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4;&#1090;&#1082;&#1088;&#1099;&#1090;&#1099;&#1081;%20&#1091;&#1088;&#1086;&#1082;%20&#1054;&#1052;%2009.04.14\&#1043;&#1054;&#1058;&#1054;&#1042;&#1067;&#1049;%20&#1059;&#1056;&#1054;&#1050;\nachalo_voiny_levitan.mp3" TargetMode="External"/><Relationship Id="rId5" Type="http://schemas.openxmlformats.org/officeDocument/2006/relationships/image" Target="http://victory.rusarchives.ru/image/photo/12_big.jpg%20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angriff.narod.ru/fotopage/fotocol.127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" name="Заголовок 2"/>
          <p:cNvSpPr>
            <a:spLocks noGrp="1"/>
          </p:cNvSpPr>
          <p:nvPr>
            <p:ph type="ctrTitle"/>
          </p:nvPr>
        </p:nvSpPr>
        <p:spPr>
          <a:xfrm rot="20501299">
            <a:off x="831850" y="3165475"/>
            <a:ext cx="7772400" cy="1736725"/>
          </a:xfrm>
        </p:spPr>
        <p:txBody>
          <a:bodyPr/>
          <a:lstStyle/>
          <a:p>
            <a:r>
              <a:rPr lang="ru-RU" b="1" smtClean="0">
                <a:effectLst/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210682-AC37-4E91-A30B-56DE823602F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4101" name="Рисунок 9" descr="J0283561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24796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35E470A-494D-4E4B-AD84-1B4671523EB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684213" y="5300663"/>
            <a:ext cx="7848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В результате контрнаступления Красной Армии под Москвой в декабре 1941 года немцы были отброшены. 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468313" y="333375"/>
            <a:ext cx="403225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В конце 1941 года враг стоял в нескольких десятках километрах от Москвы, а Ленинград был полностью окружен. Но немецкий план закончить войну осенью был сорван.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076825" y="45815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tx2"/>
                </a:solidFill>
                <a:latin typeface="Times New Roman" pitchFamily="18" charset="0"/>
              </a:rPr>
              <a:t>«За Родину!» Командир Красной Армии поднимает бойцов в атаку.</a:t>
            </a:r>
          </a:p>
        </p:txBody>
      </p:sp>
      <p:pic>
        <p:nvPicPr>
          <p:cNvPr id="16393" name="Picture 10" descr="vata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539786" cy="424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а 10 из 52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5688632" cy="3697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E708CB-7C2E-4AAC-8026-D1EE59EF30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512" y="476672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  8 сентября 1941 года по 27 января 1944 года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35150" y="0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ambria" pitchFamily="18" charset="0"/>
              </a:rPr>
              <a:t>Блокада  Ленинграда</a:t>
            </a:r>
          </a:p>
        </p:txBody>
      </p:sp>
      <p:pic>
        <p:nvPicPr>
          <p:cNvPr id="7" name="Picture 2" descr="Картинка 26 из 52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5728637" cy="396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44" y="1628800"/>
            <a:ext cx="2303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Cambria" pitchFamily="18" charset="0"/>
              </a:rPr>
              <a:t>Почти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latin typeface="Cambria" pitchFamily="18" charset="0"/>
              </a:rPr>
              <a:t>900  дней</a:t>
            </a:r>
            <a:endParaRPr lang="ru-RU" sz="36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4868863"/>
            <a:ext cx="820737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Ленинград, находящийся в блокаде, мужественно держался — несмотря на то, что самой страшной блокадной зимой 1941-42 гг. от голода и холода погибли сотни тысяч мирных ленинградцев.</a:t>
            </a:r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DAE164A-A598-48B6-B156-1EEFEC2276B4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187450" y="450850"/>
            <a:ext cx="360045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Летом 1942 года началось наступление немецких частей на Сталинград. Несколько месяцев отборные части вермахта штурмовали город. Сталинград был превращен в руины, но сражавшиеся за каждый дом советские солдаты выстояли и перешли в наступление. </a:t>
            </a:r>
          </a:p>
        </p:txBody>
      </p:sp>
      <p:pic>
        <p:nvPicPr>
          <p:cNvPr id="18439" name="Picture 8" descr="05S0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620713"/>
            <a:ext cx="3730625" cy="554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F46D3A8-7F59-4B4C-99D9-9BF709C6D45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67544" y="4581525"/>
            <a:ext cx="828092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Sylfaen" pitchFamily="18" charset="0"/>
              </a:rPr>
              <a:t>Во время Сталинградской битвы осенью 1942 — зимой 1943 года город был превращен в руины. </a:t>
            </a:r>
            <a:r>
              <a:rPr lang="ru-RU" sz="2200" dirty="0" smtClean="0">
                <a:latin typeface="Sylfaen" pitchFamily="18" charset="0"/>
              </a:rPr>
              <a:t>Но уже в </a:t>
            </a:r>
            <a:r>
              <a:rPr lang="ru-RU" sz="2200" dirty="0">
                <a:latin typeface="Sylfaen" pitchFamily="18" charset="0"/>
              </a:rPr>
              <a:t>ноябре 1942 года произошел коренной перелом, советские войска перешли в наступление. В результате под Сталинградом были окружены 22 немецкие дивизии.</a:t>
            </a:r>
          </a:p>
        </p:txBody>
      </p:sp>
      <p:pic>
        <p:nvPicPr>
          <p:cNvPr id="19463" name="Picture 8" descr="st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1D085-716C-4A34-92FF-2E576F1DF315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395288" y="5300663"/>
            <a:ext cx="71278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Зимой 1942-1943 годов в ходе Сталинградской операции была окружена армия (330 тысяч солдат) немецкого фельдмаршала Паулюса. Армия была разбита, 91 тысяча немецких солдат во главе с Паулюсом сдались в плен. </a:t>
            </a:r>
          </a:p>
          <a:p>
            <a:pPr>
              <a:spcBef>
                <a:spcPct val="50000"/>
              </a:spcBef>
              <a:defRPr/>
            </a:pP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26631" name="Picture 8" descr="49_2_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04664"/>
            <a:ext cx="533194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9" descr="05S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5039398" cy="344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6300788" y="620713"/>
            <a:ext cx="206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i="1">
                <a:solidFill>
                  <a:schemeClr val="tx2"/>
                </a:solidFill>
              </a:rPr>
              <a:t>Пленные немцы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49EAE1-7558-40E8-A050-BA5AB6BCDEF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900113" y="4652963"/>
            <a:ext cx="76708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 sz="2000">
                <a:latin typeface="Sylfaen" pitchFamily="18" charset="0"/>
              </a:rPr>
              <a:t>Летом 1943 года под Курском произошло крупнейшее танковое сражение Второй мировой войны, в котором гитлеровцы потеряли около 350 танков и 3 500 убитыми. Под ударами Красной Армии немецкие части стали отходить к границам Советского Союза.</a:t>
            </a:r>
          </a:p>
        </p:txBody>
      </p:sp>
      <p:pic>
        <p:nvPicPr>
          <p:cNvPr id="29700" name="Picture 8" descr="ria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0350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84D86-A7D0-4ED5-BEAB-8BAA5F2DADA8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68313" y="4433888"/>
            <a:ext cx="8353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spcBef>
                <a:spcPts val="6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в немецком тылу разгорелась партизанская война. Летели под откос вражеские эшелоны, уничтожались отряды карателей и предателей-полицаев. На действия партизан фашисты ответили террором против мирного населения, но исход войны уже был предрешен.</a:t>
            </a:r>
          </a:p>
        </p:txBody>
      </p:sp>
      <p:pic>
        <p:nvPicPr>
          <p:cNvPr id="31748" name="Picture 6" descr="05S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88913"/>
            <a:ext cx="5772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D0FF5-C3DD-42B0-A0D5-5F289F50FA3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580063" y="4868863"/>
            <a:ext cx="288131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tx2"/>
                </a:solidFill>
              </a:rPr>
              <a:t>Художники братья А. и С. Ткачевы, «Дети войны 1941».</a:t>
            </a:r>
          </a:p>
          <a:p>
            <a:pPr algn="ctr">
              <a:spcBef>
                <a:spcPct val="50000"/>
              </a:spcBef>
            </a:pPr>
            <a:endParaRPr lang="ru-RU" i="1">
              <a:solidFill>
                <a:schemeClr val="tx2"/>
              </a:solidFill>
            </a:endParaRPr>
          </a:p>
        </p:txBody>
      </p:sp>
      <p:pic>
        <p:nvPicPr>
          <p:cNvPr id="32772" name="Picture 6" descr="ria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33375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95288" y="404813"/>
            <a:ext cx="4643437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lnSpc>
                <a:spcPct val="128000"/>
              </a:lnSpc>
              <a:spcBef>
                <a:spcPts val="60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 лету 1944 года Красная Армия освободила территорию Советского Союза и приступила к освобождению европейских государств, захваченных фашистами. Одновременно с Советским Союзом войну против немцев вели союзники по антигитлеровской коалиции — Англия, США и Франция. Летом 1944 года был открыт долгожданный второй фронт, который облегчил положение Красной Армии.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BD57C-F1D1-475D-A504-776304D0031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724525" y="836613"/>
            <a:ext cx="34194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>
                <a:solidFill>
                  <a:schemeClr val="tx2"/>
                </a:solidFill>
              </a:rPr>
              <a:t>Фотография Е. Халдея. Советские бойцы-разведчики М. Егоров и М. Кантария водрузили Знамя победы над Рейхстагом в Берлине 30 апреля 1945 года.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endParaRPr lang="ru-RU" i="1">
              <a:solidFill>
                <a:schemeClr val="tx2"/>
              </a:solidFill>
            </a:endParaRPr>
          </a:p>
        </p:txBody>
      </p:sp>
      <p:pic>
        <p:nvPicPr>
          <p:cNvPr id="31751" name="Picture 7" descr="Zna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5040312" cy="4017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323850" y="4508500"/>
            <a:ext cx="84963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 algn="just">
              <a:lnSpc>
                <a:spcPct val="128000"/>
              </a:lnSpc>
              <a:spcBef>
                <a:spcPts val="6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В ночь с 8 на 9 мая состоялось подписание акта о безоговорочной капитуляции вооруженных сил фашистской Германии. 9 мая мы отмечаем как праздник Победы.</a:t>
            </a:r>
            <a:endParaRPr lang="ru-RU" sz="2800">
              <a:latin typeface="Sylfae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37CF3-EDC8-4971-A43A-27ECDA7EC0F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620688"/>
          <a:ext cx="5715000" cy="4159367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64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Города-герои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Санкт-Петербург</a:t>
                      </a:r>
                    </a:p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Новороссийск</a:t>
                      </a:r>
                    </a:p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Волгоград</a:t>
                      </a:r>
                    </a:p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Тула</a:t>
                      </a:r>
                    </a:p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Мурманск</a:t>
                      </a:r>
                    </a:p>
                    <a:p>
                      <a:pPr indent="571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Смоленск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BFBB6-AC9F-460E-BB75-94D57176492F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605838" cy="13668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10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</a:rPr>
              <a:t>                   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79512" y="2996952"/>
            <a:ext cx="6984776" cy="25923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809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"Страницы истории</a:t>
            </a:r>
          </a:p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20-30-х годов!"</a:t>
            </a:r>
          </a:p>
        </p:txBody>
      </p:sp>
      <p:pic>
        <p:nvPicPr>
          <p:cNvPr id="5125" name="Picture 5" descr="line45"/>
          <p:cNvPicPr>
            <a:picLocks noChangeAspect="1" noChangeArrowheads="1"/>
          </p:cNvPicPr>
          <p:nvPr/>
        </p:nvPicPr>
        <p:blipFill>
          <a:blip r:embed="rId2" cstate="print"/>
          <a:srcRect l="-35094" t="-3552" r="-36725" b="51608"/>
          <a:stretch>
            <a:fillRect/>
          </a:stretch>
        </p:blipFill>
        <p:spPr bwMode="auto">
          <a:xfrm rot="-212849">
            <a:off x="7194550" y="1878013"/>
            <a:ext cx="1160463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line45"/>
          <p:cNvPicPr>
            <a:picLocks noChangeAspect="1" noChangeArrowheads="1"/>
          </p:cNvPicPr>
          <p:nvPr/>
        </p:nvPicPr>
        <p:blipFill>
          <a:blip r:embed="rId2" cstate="print"/>
          <a:srcRect l="-35094" t="-3552" r="-36725" b="51608"/>
          <a:stretch>
            <a:fillRect/>
          </a:stretch>
        </p:blipFill>
        <p:spPr bwMode="auto">
          <a:xfrm rot="691816">
            <a:off x="7485063" y="1782763"/>
            <a:ext cx="1162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6A91C-1050-4169-A90F-AF1163E3A66C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4103687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lnSpc>
                <a:spcPct val="128000"/>
              </a:lnSpc>
              <a:spcBef>
                <a:spcPts val="600"/>
              </a:spcBef>
            </a:pPr>
            <a:r>
              <a:rPr lang="ru-RU" sz="2400">
                <a:latin typeface="Sylfaen" pitchFamily="18" charset="0"/>
              </a:rPr>
              <a:t>Весной 1945 года советские и союзнические войска вступили на территорию Германии. Началась завершающая Берлинская операция, в которой советскими войсками командовал маршал Г. К. Жуков.</a:t>
            </a:r>
          </a:p>
          <a:p>
            <a:pPr indent="365125">
              <a:spcBef>
                <a:spcPct val="50000"/>
              </a:spcBef>
            </a:pPr>
            <a:endParaRPr lang="ru-RU" sz="2400">
              <a:latin typeface="Sylfaen" pitchFamily="18" charset="0"/>
            </a:endParaRP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5076825" y="5589588"/>
            <a:ext cx="3384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tx2"/>
                </a:solidFill>
              </a:rPr>
              <a:t>Трижды Герой Советского Союза маршал Г.К. Жуков.</a:t>
            </a:r>
          </a:p>
        </p:txBody>
      </p:sp>
      <p:pic>
        <p:nvPicPr>
          <p:cNvPr id="33797" name="Picture 10" descr="05S0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9227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75D6E-DE63-4D62-B5C9-C07FCDEE9A09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84213" y="836613"/>
            <a:ext cx="38877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Sylfaen" pitchFamily="18" charset="0"/>
              </a:rPr>
              <a:t>Прославленный советский военачальник Г. К. Жуков выиграл за время Великой отечественной войны немало сражений, но самым значимым из них была Берлинская операция. </a:t>
            </a:r>
          </a:p>
        </p:txBody>
      </p:sp>
      <p:pic>
        <p:nvPicPr>
          <p:cNvPr id="35844" name="Picture 8" descr="5mos00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0350"/>
            <a:ext cx="38544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9"/>
          <p:cNvSpPr>
            <a:spLocks noChangeArrowheads="1"/>
          </p:cNvSpPr>
          <p:nvPr/>
        </p:nvSpPr>
        <p:spPr bwMode="auto">
          <a:xfrm>
            <a:off x="5219700" y="5949950"/>
            <a:ext cx="3563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tx2"/>
                </a:solidFill>
              </a:rPr>
              <a:t>Москва. Памятник маршалу Г. К. Жукову.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67A4A-0005-471C-86BA-61322FBF60F4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79388" y="2133600"/>
            <a:ext cx="3384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Парад Победы на Красной площади 24 июня 1945, в честь победы над фашистской Германией. Полки несли развивающиеся советские знамена прославленных частей, а также 200 опущенных немецких флагов.</a:t>
            </a:r>
          </a:p>
          <a:p>
            <a:pPr>
              <a:spcBef>
                <a:spcPct val="50000"/>
              </a:spcBef>
            </a:pPr>
            <a:endParaRPr lang="ru-RU" sz="2000">
              <a:latin typeface="Sylfaen" pitchFamily="18" charset="0"/>
            </a:endParaRPr>
          </a:p>
        </p:txBody>
      </p:sp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70360"/>
          <a:stretch>
            <a:fillRect/>
          </a:stretch>
        </p:blipFill>
        <p:spPr bwMode="auto">
          <a:xfrm>
            <a:off x="2339975" y="260350"/>
            <a:ext cx="52562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34338" b="35059"/>
          <a:stretch>
            <a:fillRect/>
          </a:stretch>
        </p:blipFill>
        <p:spPr bwMode="auto">
          <a:xfrm>
            <a:off x="3851275" y="2492375"/>
            <a:ext cx="4953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69931"/>
          <a:stretch>
            <a:fillRect/>
          </a:stretch>
        </p:blipFill>
        <p:spPr bwMode="auto">
          <a:xfrm>
            <a:off x="2339975" y="4868863"/>
            <a:ext cx="53133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5D815-A53C-4389-BAE0-6859BA5E5D44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042988" y="5373688"/>
            <a:ext cx="7777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/>
            <a:r>
              <a:rPr lang="ru-RU" sz="2400">
                <a:latin typeface="Sylfaen" pitchFamily="18" charset="0"/>
              </a:rPr>
              <a:t>Победа в Великой Отечественной войне — одна из самых ярких страниц истории нашей страны.</a:t>
            </a:r>
          </a:p>
        </p:txBody>
      </p:sp>
      <p:pic>
        <p:nvPicPr>
          <p:cNvPr id="36868" name="Picture 8" descr="Pob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04813"/>
            <a:ext cx="67691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9"/>
          <p:cNvSpPr>
            <a:spLocks noChangeArrowheads="1"/>
          </p:cNvSpPr>
          <p:nvPr/>
        </p:nvSpPr>
        <p:spPr bwMode="auto">
          <a:xfrm>
            <a:off x="1476375" y="4581525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solidFill>
                  <a:schemeClr val="tx2"/>
                </a:solidFill>
              </a:rPr>
              <a:t>На картине П. А. Кривоногова «Победа» изображены советские воины,  салютующие в честь победы у стен Рейхстага.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28797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2 600 км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2484438" y="2349500"/>
            <a:ext cx="4084637" cy="122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 долгих года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2843213" y="4149725"/>
            <a:ext cx="338455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1 418 дней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E7535-0B83-4481-A49D-E0E1169FD38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79388" y="5300663"/>
            <a:ext cx="896461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За свою Победу страна заплатила огромную цену: </a:t>
            </a:r>
          </a:p>
          <a:p>
            <a:pPr>
              <a:spcBef>
                <a:spcPts val="6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около 27 млн человек погибло, миллионы остались калеками и инвалидами, была уничтожена треть национального достояния.</a:t>
            </a:r>
          </a:p>
        </p:txBody>
      </p:sp>
      <p:pic>
        <p:nvPicPr>
          <p:cNvPr id="36872" name="Picture 8" descr="D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056437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line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765175"/>
            <a:ext cx="5810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ROS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1726" y="1524000"/>
            <a:ext cx="6680548" cy="4572000"/>
          </a:xfrm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line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489825" cy="2663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519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Вечная память и слава 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погибшим!</a:t>
            </a:r>
          </a:p>
        </p:txBody>
      </p:sp>
      <p:pic>
        <p:nvPicPr>
          <p:cNvPr id="43014" name="Picture 18" descr="8431b0e9b7fd706f7e866d0e14a4149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221163"/>
            <a:ext cx="16414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etronom_-_Minuta_molchan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53244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379FE-A6D6-468A-8058-F31464862115}" type="slidenum">
              <a:rPr lang="ru-RU"/>
              <a:pPr>
                <a:defRPr/>
              </a:pPr>
              <a:t>27</a:t>
            </a:fld>
            <a:endParaRPr lang="ru-RU"/>
          </a:p>
        </p:txBody>
      </p:sp>
      <p:pic>
        <p:nvPicPr>
          <p:cNvPr id="41987" name="Рисунок 1" descr="26027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-1588"/>
            <a:ext cx="70151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971550" y="0"/>
            <a:ext cx="76438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Девятое мая – великая дата!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Кто знает, что было б тогда, в сорок пятом,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Когда бы и прадеды наши и деды</a:t>
            </a:r>
          </a:p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нас не добыли великой Победы!</a:t>
            </a:r>
          </a:p>
          <a:p>
            <a:endParaRPr lang="ru-RU" sz="14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algn="r"/>
            <a:endParaRPr lang="ru-RU" sz="32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line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0"/>
            <a:ext cx="5810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v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9959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0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37CF3-EDC8-4971-A43A-27ECDA7EC0F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6926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52" y="2060357"/>
            <a:ext cx="8143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140–146.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Ответить на вопросы «Проверь себя».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задания 1, 2.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37CF3-EDC8-4971-A43A-27ECDA7EC0F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Священная вой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75862A-5D19-4D4F-883E-CA0A624ECE9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nachalo_voiny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240360" cy="277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Москвичи слушают по радио заявление Советского правительства о вероломном нападении фашистской Германии на Советский Союз. 22 июня  1941 г. Место съемки: Москва. Автор съемки:   Халдей Е. . РГАКФД,ед.хр.0-255726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11960" y="188640"/>
            <a:ext cx="4389437" cy="610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5536" y="3356992"/>
            <a:ext cx="26532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Юрий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Борисович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Левитан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D693D-2D3D-4BED-B88D-0195CE5B9DD9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5123" name="Picture 5" descr="1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783" y="188640"/>
            <a:ext cx="3541217" cy="445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7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4700"/>
            <a:ext cx="22780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5854700"/>
            <a:ext cx="22780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5854700"/>
            <a:ext cx="22780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J007614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5854700"/>
            <a:ext cx="2555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WordArt 11" descr="27r2"/>
          <p:cNvSpPr>
            <a:spLocks noChangeArrowheads="1" noChangeShapeType="1" noTextEdit="1"/>
          </p:cNvSpPr>
          <p:nvPr/>
        </p:nvSpPr>
        <p:spPr bwMode="auto">
          <a:xfrm>
            <a:off x="1042988" y="4797425"/>
            <a:ext cx="7561262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1941 - 1945 гг.</a:t>
            </a:r>
          </a:p>
        </p:txBody>
      </p:sp>
      <p:sp>
        <p:nvSpPr>
          <p:cNvPr id="11273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57245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дни войны тянулись очень долго,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быстро мчались мирные года.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Победы под Москвой,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Курском и на Волге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История запомнит навсегда.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Вы сейчас отцы и деды,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Виски посеребрила седина.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век Вам не забыть весну Победы,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Тот день, когда закончилась война.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Пусть многие сегодня не в строю,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помним все, что делалось тогда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обещаем Родину свою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Сберечь для дела, мира и труда.</a:t>
            </a:r>
          </a:p>
        </p:txBody>
      </p:sp>
      <p:pic>
        <p:nvPicPr>
          <p:cNvPr id="11274" name="Picture 5" descr="line45"/>
          <p:cNvPicPr>
            <a:picLocks noChangeAspect="1" noChangeArrowheads="1"/>
          </p:cNvPicPr>
          <p:nvPr/>
        </p:nvPicPr>
        <p:blipFill>
          <a:blip r:embed="rId5" cstate="print"/>
          <a:srcRect l="-35094" t="-3552" r="-36725" b="51608"/>
          <a:stretch>
            <a:fillRect/>
          </a:stretch>
        </p:blipFill>
        <p:spPr bwMode="auto">
          <a:xfrm rot="-870027">
            <a:off x="4457700" y="796925"/>
            <a:ext cx="1162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9A363F-ED4A-47A1-86FC-9637B9714FC9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4099" name="Рисунок 5" descr="2557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56550" cy="46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WordArt 8" descr="27r2"/>
          <p:cNvSpPr>
            <a:spLocks noChangeArrowheads="1" noChangeShapeType="1" noTextEdit="1"/>
          </p:cNvSpPr>
          <p:nvPr/>
        </p:nvSpPr>
        <p:spPr bwMode="auto">
          <a:xfrm>
            <a:off x="2339975" y="188913"/>
            <a:ext cx="4824413" cy="424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война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и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великая </a:t>
            </a:r>
          </a:p>
          <a:p>
            <a:pPr algn="ctr"/>
            <a:r>
              <a:rPr lang="ru-RU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Arial"/>
                <a:cs typeface="Arial"/>
              </a:rPr>
              <a:t>победа.</a:t>
            </a:r>
          </a:p>
        </p:txBody>
      </p:sp>
      <p:pic>
        <p:nvPicPr>
          <p:cNvPr id="12293" name="Picture 10" descr="line45"/>
          <p:cNvPicPr>
            <a:picLocks noChangeAspect="1" noChangeArrowheads="1"/>
          </p:cNvPicPr>
          <p:nvPr/>
        </p:nvPicPr>
        <p:blipFill>
          <a:blip r:embed="rId4" cstate="print"/>
          <a:srcRect l="-25029" t="-6982" r="-40372" b="52226"/>
          <a:stretch>
            <a:fillRect/>
          </a:stretch>
        </p:blipFill>
        <p:spPr bwMode="auto">
          <a:xfrm rot="2795972">
            <a:off x="7003256" y="3266282"/>
            <a:ext cx="96202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132138" y="4652963"/>
            <a:ext cx="32400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Сорок первый – начало войны,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Сорок первый – начало беды!</a:t>
            </a:r>
            <a:endParaRPr lang="ru-RU" sz="1600" dirty="0"/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Враг напал на нашу страну,</a:t>
            </a:r>
            <a:endParaRPr lang="ru-RU" sz="1600" dirty="0"/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В каждый дом принес он беду.            </a:t>
            </a:r>
            <a:endParaRPr lang="ru-RU" sz="1600" dirty="0"/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Встал народ и прогнал врага,</a:t>
            </a:r>
            <a:endParaRPr lang="ru-RU" sz="1600" dirty="0"/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Будто не было его никогда!</a:t>
            </a:r>
            <a:endParaRPr lang="ru-RU" sz="1600" dirty="0"/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Только в памяти остался след</a:t>
            </a:r>
            <a:endParaRPr lang="ru-RU" sz="1600" dirty="0"/>
          </a:p>
          <a:p>
            <a:pPr eaLnBrk="0" hangingPunct="0"/>
            <a:r>
              <a:rPr lang="ru-RU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Тех тяжелых, жестоких лет.</a:t>
            </a:r>
            <a:endParaRPr lang="ru-RU" sz="1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6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4652963"/>
            <a:ext cx="8101012" cy="2017712"/>
          </a:xfrm>
        </p:spPr>
        <p:txBody>
          <a:bodyPr/>
          <a:lstStyle/>
          <a:p>
            <a:pPr marL="0" indent="365125" algn="just" eaLnBrk="1" hangingPunct="1">
              <a:lnSpc>
                <a:spcPct val="128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200" dirty="0" smtClean="0">
                <a:latin typeface="Sylfaen" pitchFamily="18" charset="0"/>
              </a:rPr>
              <a:t>В Европе уже почти два года, шла Вторая мировая война. На первом этапе Великой Отечественной войны (1941-1942 гг.) Красная Армия терпела одно поражение за другим, отходя все дальше в глубь страны.</a:t>
            </a:r>
            <a:r>
              <a:rPr lang="ru-RU" sz="2200" dirty="0" smtClean="0">
                <a:effectLst/>
                <a:latin typeface="Sylfaen" pitchFamily="18" charset="0"/>
              </a:rPr>
              <a:t> </a:t>
            </a:r>
            <a:endParaRPr lang="ru-RU" sz="2200" dirty="0" smtClean="0">
              <a:latin typeface="Sylfaen" pitchFamily="18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46664E-5EE7-435B-8A2B-507DF3E6203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68313" y="333375"/>
            <a:ext cx="295275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В 4 часа утра 22 июня 1941 года войска фашистской Германии (5,5 </a:t>
            </a:r>
            <a:r>
              <a:rPr lang="ru-RU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млн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 человек) перешли границы Советского Союза, немецкие самолеты (5 </a:t>
            </a:r>
            <a:r>
              <a:rPr lang="ru-RU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тыс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) начали бомбить советские города, воинские части и аэродромы.</a:t>
            </a:r>
          </a:p>
        </p:txBody>
      </p:sp>
      <p:pic>
        <p:nvPicPr>
          <p:cNvPr id="12" name="Picture 5" descr="Немецкие танки пересекают границу СССР"/>
          <p:cNvPicPr>
            <a:picLocks noChangeAspect="1" noChangeArrowheads="1"/>
          </p:cNvPicPr>
          <p:nvPr/>
        </p:nvPicPr>
        <p:blipFill>
          <a:blip r:embed="rId2" cstate="print"/>
          <a:srcRect t="5707" r="1328" b="3049"/>
          <a:stretch>
            <a:fillRect/>
          </a:stretch>
        </p:blipFill>
        <p:spPr bwMode="auto">
          <a:xfrm>
            <a:off x="4355976" y="404664"/>
            <a:ext cx="4574309" cy="362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angriff.narod.ru/fotopage/fotocol.127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779912" y="476672"/>
            <a:ext cx="514354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  <p:bldP spid="61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57642-8B58-49B0-8802-E827FCA033E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1520" y="4005263"/>
            <a:ext cx="8641655" cy="22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 algn="just">
              <a:lnSpc>
                <a:spcPct val="128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Около двух миллионов советских солдат попало в плен или погибло. Причинами поражений стали неготовность армии к войне, серьезные просчеты высшего руководства, преступления сталинского режима, внезапность нападения. Но и в эти тяжелые месяцы советские воины героически сражались с врагом. </a:t>
            </a:r>
          </a:p>
        </p:txBody>
      </p:sp>
      <p:pic>
        <p:nvPicPr>
          <p:cNvPr id="7175" name="Picture 8" descr="05S0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242199" cy="40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16" descr="krepos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0"/>
            <a:ext cx="7289640" cy="4320207"/>
          </a:xfrm>
          <a:effectLst>
            <a:softEdge rad="112500"/>
          </a:effec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A3AD2-78DA-46DD-9555-BE3CA26D428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1116013" y="4402138"/>
            <a:ext cx="8027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000" i="1" dirty="0">
                <a:solidFill>
                  <a:schemeClr val="tx2"/>
                </a:solidFill>
                <a:latin typeface="Sylfaen" pitchFamily="18" charset="0"/>
              </a:rPr>
              <a:t>  П. А. Кривоногов. «Защитники Брестской крепости».</a:t>
            </a:r>
          </a:p>
          <a:p>
            <a:pPr indent="365125">
              <a:defRPr/>
            </a:pPr>
            <a:endParaRPr lang="ru-RU" sz="2000" i="1" dirty="0">
              <a:solidFill>
                <a:schemeClr val="tx2"/>
              </a:solidFill>
              <a:latin typeface="Sylfaen" pitchFamily="18" charset="0"/>
            </a:endParaRPr>
          </a:p>
          <a:p>
            <a:pPr indent="365125" algn="just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Гарнизон Брестской крепости, первым приняв на себя удар гитлеровских войск в июне 1941 года, оказал ожесточенное сопротивление. В то время как немцы продвинулись далеко на восток, бои  в крепости  продолжались больше месяца. </a:t>
            </a:r>
          </a:p>
          <a:p>
            <a:pPr indent="365125">
              <a:defRPr/>
            </a:pPr>
            <a:endParaRPr lang="ru-RU" sz="2200" b="1" dirty="0"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1537</TotalTime>
  <Words>928</Words>
  <Application>Microsoft Office PowerPoint</Application>
  <PresentationFormat>Экран (4:3)</PresentationFormat>
  <Paragraphs>105</Paragraphs>
  <Slides>28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ааа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школа</cp:lastModifiedBy>
  <cp:revision>153</cp:revision>
  <dcterms:created xsi:type="dcterms:W3CDTF">2008-04-02T15:48:22Z</dcterms:created>
  <dcterms:modified xsi:type="dcterms:W3CDTF">2017-05-03T13:00:48Z</dcterms:modified>
</cp:coreProperties>
</file>